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482" r:id="rId6"/>
    <p:sldId id="483" r:id="rId7"/>
    <p:sldId id="479" r:id="rId8"/>
    <p:sldId id="484" r:id="rId9"/>
    <p:sldId id="502" r:id="rId10"/>
    <p:sldId id="503" r:id="rId11"/>
    <p:sldId id="508" r:id="rId12"/>
    <p:sldId id="480" r:id="rId13"/>
    <p:sldId id="439" r:id="rId14"/>
    <p:sldId id="440" r:id="rId15"/>
    <p:sldId id="485" r:id="rId16"/>
    <p:sldId id="456" r:id="rId17"/>
    <p:sldId id="504" r:id="rId18"/>
    <p:sldId id="460" r:id="rId19"/>
    <p:sldId id="505" r:id="rId20"/>
    <p:sldId id="461" r:id="rId21"/>
    <p:sldId id="506" r:id="rId22"/>
    <p:sldId id="462" r:id="rId23"/>
    <p:sldId id="507" r:id="rId24"/>
    <p:sldId id="259" r:id="rId25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00FF"/>
    <a:srgbClr val="00BBEE"/>
    <a:srgbClr val="CCECFF"/>
    <a:srgbClr val="99FF99"/>
    <a:srgbClr val="CCF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5332" autoAdjust="0"/>
  </p:normalViewPr>
  <p:slideViewPr>
    <p:cSldViewPr snapToGrid="0">
      <p:cViewPr varScale="1">
        <p:scale>
          <a:sx n="85" d="100"/>
          <a:sy n="85" d="100"/>
        </p:scale>
        <p:origin x="1651" y="53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10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ttichoke Worapaisarnskun" userId="S::sittichoke.w@pttdigital.com::4c4be178-dd99-419b-a2e8-2f19c4ae7ea5" providerId="AD" clId="Web-{3B1ED12D-5E96-4BDA-A17A-7EC2D5A716BD}"/>
    <pc:docChg chg="modSld">
      <pc:chgData name="Sittichoke Worapaisarnskun" userId="S::sittichoke.w@pttdigital.com::4c4be178-dd99-419b-a2e8-2f19c4ae7ea5" providerId="AD" clId="Web-{3B1ED12D-5E96-4BDA-A17A-7EC2D5A716BD}" dt="2018-07-24T09:37:29.491" v="19" actId="20577"/>
      <pc:docMkLst>
        <pc:docMk/>
      </pc:docMkLst>
      <pc:sldChg chg="modSp">
        <pc:chgData name="Sittichoke Worapaisarnskun" userId="S::sittichoke.w@pttdigital.com::4c4be178-dd99-419b-a2e8-2f19c4ae7ea5" providerId="AD" clId="Web-{3B1ED12D-5E96-4BDA-A17A-7EC2D5A716BD}" dt="2018-07-24T09:37:29.475" v="18" actId="20577"/>
        <pc:sldMkLst>
          <pc:docMk/>
          <pc:sldMk cId="4163695512" sldId="266"/>
        </pc:sldMkLst>
        <pc:spChg chg="mod">
          <ac:chgData name="Sittichoke Worapaisarnskun" userId="S::sittichoke.w@pttdigital.com::4c4be178-dd99-419b-a2e8-2f19c4ae7ea5" providerId="AD" clId="Web-{3B1ED12D-5E96-4BDA-A17A-7EC2D5A716BD}" dt="2018-07-24T09:37:29.475" v="18" actId="20577"/>
          <ac:spMkLst>
            <pc:docMk/>
            <pc:sldMk cId="4163695512" sldId="266"/>
            <ac:spMk id="6" creationId="{00000000-0000-0000-0000-000000000000}"/>
          </ac:spMkLst>
        </pc:spChg>
      </pc:sldChg>
      <pc:sldChg chg="modSp">
        <pc:chgData name="Sittichoke Worapaisarnskun" userId="S::sittichoke.w@pttdigital.com::4c4be178-dd99-419b-a2e8-2f19c4ae7ea5" providerId="AD" clId="Web-{3B1ED12D-5E96-4BDA-A17A-7EC2D5A716BD}" dt="2018-07-24T09:36:15.175" v="7" actId="20577"/>
        <pc:sldMkLst>
          <pc:docMk/>
          <pc:sldMk cId="2321593313" sldId="267"/>
        </pc:sldMkLst>
        <pc:spChg chg="mod">
          <ac:chgData name="Sittichoke Worapaisarnskun" userId="S::sittichoke.w@pttdigital.com::4c4be178-dd99-419b-a2e8-2f19c4ae7ea5" providerId="AD" clId="Web-{3B1ED12D-5E96-4BDA-A17A-7EC2D5A716BD}" dt="2018-07-24T09:36:15.175" v="7" actId="20577"/>
          <ac:spMkLst>
            <pc:docMk/>
            <pc:sldMk cId="2321593313" sldId="267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D1576-CDA7-481F-ADB5-874ABD7424AD}" type="datetimeFigureOut">
              <a:rPr lang="th-TH" smtClean="0"/>
              <a:t>24/11/62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B8E2C-540B-4757-BCC7-DEC12F10863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687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84368" y="5027328"/>
            <a:ext cx="1073150" cy="26279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1100" b="1" baseline="0">
                <a:solidFill>
                  <a:schemeClr val="bg1"/>
                </a:solidFill>
                <a:latin typeface="+mj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Client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7884368" y="5301208"/>
            <a:ext cx="1073150" cy="197442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  <a:latin typeface="+mn-lt"/>
                <a:cs typeface="Arial"/>
              </a:defRPr>
            </a:lvl1pPr>
            <a:lvl2pPr marL="457200" indent="0">
              <a:buNone/>
              <a:defRPr sz="1200" b="0">
                <a:latin typeface="Arial"/>
                <a:cs typeface="Arial"/>
              </a:defRPr>
            </a:lvl2pPr>
            <a:lvl3pPr marL="914400" indent="0">
              <a:buNone/>
              <a:defRPr sz="1200" b="0">
                <a:latin typeface="Arial"/>
                <a:cs typeface="Arial"/>
              </a:defRPr>
            </a:lvl3pPr>
            <a:lvl4pPr marL="1371600" indent="0">
              <a:buNone/>
              <a:defRPr sz="1200" b="0">
                <a:latin typeface="Arial"/>
                <a:cs typeface="Arial"/>
              </a:defRPr>
            </a:lvl4pPr>
            <a:lvl5pPr marL="1828800" indent="0">
              <a:buNone/>
              <a:defRPr sz="1200" b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DD.MM.YYYY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604088" y="6597352"/>
            <a:ext cx="38401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bg1"/>
                </a:solidFill>
              </a:rPr>
              <a:t>Copyright© 2018 by PTT Digital  Solutions Company Limited. All rights reserved</a:t>
            </a:r>
            <a:r>
              <a:rPr lang="en-US" sz="7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771800" y="6274767"/>
            <a:ext cx="291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en-US" sz="1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ACCELERATOR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517768" y="2753989"/>
            <a:ext cx="6150576" cy="55267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1571667" cy="9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/>
          <a:stretch/>
        </p:blipFill>
        <p:spPr>
          <a:xfrm>
            <a:off x="0" y="1160980"/>
            <a:ext cx="9144000" cy="5697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59"/>
          <a:stretch/>
        </p:blipFill>
        <p:spPr>
          <a:xfrm>
            <a:off x="0" y="0"/>
            <a:ext cx="9144000" cy="448607"/>
          </a:xfrm>
          <a:prstGeom prst="rect">
            <a:avLst/>
          </a:prstGeom>
        </p:spPr>
      </p:pic>
      <p:sp>
        <p:nvSpPr>
          <p:cNvPr id="18" name="Date Placeholder 7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>
            <a:lvl1pPr algn="ctr">
              <a:defRPr sz="7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F3FEA8AB-03E6-402E-820E-A07C615A084A}" type="datetime1">
              <a:rPr lang="en-US" smtClean="0"/>
              <a:pPr/>
              <a:t>11/24/2019</a:t>
            </a:fld>
            <a:endParaRPr lang="en-US"/>
          </a:p>
        </p:txBody>
      </p:sp>
      <p:sp>
        <p:nvSpPr>
          <p:cNvPr id="19" name="Footer Placeholder 10"/>
          <p:cNvSpPr>
            <a:spLocks noGrp="1"/>
          </p:cNvSpPr>
          <p:nvPr>
            <p:ph type="ftr" sz="quarter" idx="13"/>
          </p:nvPr>
        </p:nvSpPr>
        <p:spPr>
          <a:xfrm>
            <a:off x="6660232" y="6554708"/>
            <a:ext cx="1131279" cy="258668"/>
          </a:xfrm>
        </p:spPr>
        <p:txBody>
          <a:bodyPr/>
          <a:lstStyle>
            <a:lvl1pPr>
              <a:defRPr sz="9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604979" y="6554708"/>
            <a:ext cx="425231" cy="258668"/>
          </a:xfrm>
        </p:spPr>
        <p:txBody>
          <a:bodyPr/>
          <a:lstStyle>
            <a:lvl1pPr>
              <a:defRPr sz="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/>
              </a:defRPr>
            </a:lvl1pPr>
          </a:lstStyle>
          <a:p>
            <a:fld id="{EDC54333-E550-894E-B2F1-12B36A76FE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5496" y="6613321"/>
            <a:ext cx="39547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Copyright©</a:t>
            </a:r>
            <a:r>
              <a:rPr lang="en-US" sz="700" b="1" baseline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00" b="1">
                <a:solidFill>
                  <a:schemeClr val="tx1">
                    <a:lumMod val="85000"/>
                    <a:lumOff val="15000"/>
                  </a:schemeClr>
                </a:solidFill>
              </a:rPr>
              <a:t>2018 by PTT Digital Solutions Company Limited. All rights reserved</a:t>
            </a:r>
            <a:r>
              <a:rPr lang="en-US" sz="6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22288" y="620688"/>
            <a:ext cx="8340725" cy="360040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Header </a:t>
            </a:r>
            <a:endParaRPr lang="th-TH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07739" y="1052736"/>
            <a:ext cx="8340725" cy="532859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-27384"/>
            <a:ext cx="793319" cy="4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85734" cy="7414301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4485266" y="4669105"/>
            <a:ext cx="43352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Copyright©</a:t>
            </a:r>
            <a:r>
              <a:rPr lang="en-US" sz="800" b="1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2018 by PTT Digital Solutions Company Limited. All rights reserved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203848" y="2636912"/>
            <a:ext cx="647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“To be trusted digital solutions partner”</a:t>
            </a:r>
          </a:p>
        </p:txBody>
      </p:sp>
      <p:pic>
        <p:nvPicPr>
          <p:cNvPr id="3075" name="Picture 3" descr="D:\zjaturapat.k(ห้ามลบ)\Desktop\Left\G4D\G4D_N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982" y="3068960"/>
            <a:ext cx="2695522" cy="158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zjaturapat.k(ห้ามลบ)\Desktop\Left\logo_ptt\SPIRIT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7" y="3140968"/>
            <a:ext cx="2151998" cy="13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6195726" y="3573016"/>
            <a:ext cx="4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>
                <a:solidFill>
                  <a:srgbClr val="002060"/>
                </a:solidFill>
                <a:latin typeface="Keep Calm Med" pitchFamily="2" charset="0"/>
                <a:cs typeface="+mj-cs"/>
              </a:rPr>
              <a:t>By</a:t>
            </a:r>
            <a:endParaRPr lang="th-TH" sz="1600" b="0">
              <a:solidFill>
                <a:srgbClr val="002060"/>
              </a:solidFill>
              <a:latin typeface="Keep Calm Med" pitchFamily="2" charset="0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24" y="869879"/>
            <a:ext cx="1813942" cy="36780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496" y="19038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3600" b="1" i="0" baseline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endParaRPr lang="th-TH" sz="3600" b="1" i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1" y="1475068"/>
            <a:ext cx="2023138" cy="1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8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93124-8EA5-4C32-9A66-4E6C3B3195D5}" type="datetime1">
              <a:rPr lang="en-US" smtClean="0"/>
              <a:t>11/24/2019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4E93-C594-470D-AADA-3791C0B401B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19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7" r:id="rId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153029" y="5027328"/>
            <a:ext cx="1649214" cy="273880"/>
          </a:xfrm>
        </p:spPr>
        <p:txBody>
          <a:bodyPr>
            <a:noAutofit/>
          </a:bodyPr>
          <a:lstStyle/>
          <a:p>
            <a:pPr algn="r"/>
            <a:r>
              <a:rPr lang="en-US" sz="1000" dirty="0"/>
              <a:t>Report to </a:t>
            </a:r>
            <a:r>
              <a:rPr lang="en-US" sz="1000" dirty="0" smtClean="0"/>
              <a:t>&lt;PTT&gt;</a:t>
            </a:r>
            <a:endParaRPr lang="en-US" sz="1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977459" y="2112881"/>
            <a:ext cx="7155452" cy="1107059"/>
          </a:xfrm>
        </p:spPr>
        <p:txBody>
          <a:bodyPr>
            <a:noAutofit/>
          </a:bodyPr>
          <a:lstStyle/>
          <a:p>
            <a:r>
              <a:rPr lang="en-US" dirty="0"/>
              <a:t>PTT-Pre-registration </a:t>
            </a:r>
            <a:endParaRPr lang="en-US" dirty="0" smtClean="0"/>
          </a:p>
          <a:p>
            <a:r>
              <a:rPr lang="en-US" dirty="0" smtClean="0"/>
              <a:t>Excellence </a:t>
            </a:r>
            <a:r>
              <a:rPr lang="en-US" dirty="0" err="1"/>
              <a:t>Xystem</a:t>
            </a:r>
            <a:r>
              <a:rPr lang="en-US" dirty="0"/>
              <a:t> (P-REX</a:t>
            </a:r>
            <a:r>
              <a:rPr lang="en-US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Messenger Training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884368" y="5301208"/>
            <a:ext cx="1073150" cy="197442"/>
          </a:xfrm>
        </p:spPr>
        <p:txBody>
          <a:bodyPr/>
          <a:lstStyle/>
          <a:p>
            <a:r>
              <a:rPr lang="en-US" dirty="0" smtClean="0"/>
              <a:t>25.11.2019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902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852288" y="742422"/>
            <a:ext cx="7499231" cy="1723549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bIns="91440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กรณีเข้าใช้งานระบบ</a:t>
            </a:r>
            <a:r>
              <a:rPr lang="th-TH" sz="2000" u="sng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ไม่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สำเร็จ มี 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กรณี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ดังนี้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ยังไม่มีข้อมูลในระบบ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 ผิด</a:t>
            </a:r>
            <a:endParaRPr lang="th-TH" sz="20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ผิด</a:t>
            </a:r>
          </a:p>
          <a:p>
            <a:pPr marL="796925" indent="-339725">
              <a:buAutoNum type="arabicPeriod"/>
            </a:pP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อยู่ในสถานะ ไม่ใช้งาน</a:t>
            </a:r>
            <a:endParaRPr lang="en-US" sz="20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en-US" sz="2000" b="1" dirty="0"/>
              <a:t>Login </a:t>
            </a:r>
            <a:r>
              <a:rPr lang="en-US" sz="2000" b="1" dirty="0" smtClean="0"/>
              <a:t>- </a:t>
            </a:r>
            <a:r>
              <a:rPr lang="th-TH" sz="2000" b="1" dirty="0" smtClean="0"/>
              <a:t>ไม่สำเร็จ</a:t>
            </a:r>
            <a:endParaRPr lang="th-TH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21" y="2753640"/>
            <a:ext cx="2497181" cy="3505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89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1740466" y="607285"/>
            <a:ext cx="5633498" cy="127727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prstDash val="dash"/>
          </a:ln>
        </p:spPr>
        <p:txBody>
          <a:bodyPr wrap="square" lIns="182880" tIns="91440" rtlCol="0">
            <a:spAutoFit/>
          </a:bodyPr>
          <a:lstStyle/>
          <a:p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เมื่อล็อกอิน</a:t>
            </a:r>
            <a:r>
              <a:rPr lang="th-TH" sz="2000" u="sng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สำเร็จ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จะพบกับเมนูแรกของระบบ โดย</a:t>
            </a:r>
            <a:r>
              <a:rPr lang="th-TH" sz="2000" dirty="0"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th-TH" sz="20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โครงสร้างระบบ ดังนี้</a:t>
            </a:r>
          </a:p>
          <a:p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1.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ส่วนของเมนูต่างๆ ที่มีในระบบ	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3.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ชื่อผู้ใช้งาน</a:t>
            </a:r>
            <a:endParaRPr lang="th-TH" sz="18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2. 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ตราสัญลักษณ์ ซึ่งเมื่อคลิก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แล้วระบบ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ลิงค์ 	      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4. 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ส่วนของการแก้ไขข้อมูลส่วนตัว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ไปที่เมนูหน้าบ้าน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        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r>
              <a:rPr lang="en-US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.</a:t>
            </a:r>
            <a:r>
              <a:rPr lang="th-TH" sz="18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th-TH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ปุ่ม 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Log out</a:t>
            </a:r>
            <a:endParaRPr lang="en-US" sz="1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29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2.2 </a:t>
            </a:r>
            <a:r>
              <a:rPr lang="en-US" sz="2000" b="1" dirty="0"/>
              <a:t>Login </a:t>
            </a:r>
            <a:r>
              <a:rPr lang="en-US" sz="2000" b="1" dirty="0" smtClean="0"/>
              <a:t>– </a:t>
            </a:r>
            <a:r>
              <a:rPr lang="th-TH" sz="2000" b="1" dirty="0" smtClean="0"/>
              <a:t>สำเร็จ</a:t>
            </a:r>
            <a:endParaRPr lang="th-TH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59" y="2161883"/>
            <a:ext cx="2475539" cy="41884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3" y="2161883"/>
            <a:ext cx="2482889" cy="4195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คำบรรยายภาพแบบลูกศรลง 16"/>
          <p:cNvSpPr/>
          <p:nvPr/>
        </p:nvSpPr>
        <p:spPr>
          <a:xfrm rot="16200000">
            <a:off x="1280839" y="2752835"/>
            <a:ext cx="397776" cy="493243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70180" y="281283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0" name="คำบรรยายภาพแบบลูกศรลง 16"/>
          <p:cNvSpPr/>
          <p:nvPr/>
        </p:nvSpPr>
        <p:spPr>
          <a:xfrm rot="16200000">
            <a:off x="4437373" y="2799793"/>
            <a:ext cx="397776" cy="493243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6714" y="285979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024" y="2733921"/>
            <a:ext cx="1869373" cy="6664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83669" y="2886321"/>
            <a:ext cx="1014544" cy="12015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คำบรรยายภาพแบบลูกศรลง 15"/>
          <p:cNvSpPr/>
          <p:nvPr/>
        </p:nvSpPr>
        <p:spPr>
          <a:xfrm rot="16200000">
            <a:off x="1244977" y="2119611"/>
            <a:ext cx="397776" cy="493243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24011" y="2196955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690487" y="2123322"/>
            <a:ext cx="640339" cy="38061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คำบรรยายภาพแบบลูกศรลง 16"/>
          <p:cNvSpPr/>
          <p:nvPr/>
        </p:nvSpPr>
        <p:spPr>
          <a:xfrm rot="16200000">
            <a:off x="4502906" y="2325526"/>
            <a:ext cx="397776" cy="493243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92247" y="238552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3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71623" y="2500384"/>
            <a:ext cx="1014544" cy="3471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37809" y="2507474"/>
            <a:ext cx="227580" cy="3053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124684" y="2516440"/>
            <a:ext cx="227580" cy="3053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คำบรรยายภาพแบบลูกศรลง 10"/>
          <p:cNvSpPr/>
          <p:nvPr/>
        </p:nvSpPr>
        <p:spPr>
          <a:xfrm>
            <a:off x="6690659" y="1974208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4</a:t>
            </a:r>
            <a:endParaRPr lang="th-TH" sz="1600" dirty="0">
              <a:solidFill>
                <a:srgbClr val="0000FF"/>
              </a:solidFill>
            </a:endParaRPr>
          </a:p>
        </p:txBody>
      </p:sp>
      <p:sp>
        <p:nvSpPr>
          <p:cNvPr id="43" name="คำบรรยายภาพแบบลูกศรลง 13"/>
          <p:cNvSpPr/>
          <p:nvPr/>
        </p:nvSpPr>
        <p:spPr>
          <a:xfrm>
            <a:off x="7134562" y="1974208"/>
            <a:ext cx="397776" cy="493242"/>
          </a:xfrm>
          <a:prstGeom prst="downArrowCallout">
            <a:avLst>
              <a:gd name="adj1" fmla="val 0"/>
              <a:gd name="adj2" fmla="val 25000"/>
              <a:gd name="adj3" fmla="val 25000"/>
              <a:gd name="adj4" fmla="val 64977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5</a:t>
            </a:r>
            <a:endParaRPr lang="th-TH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 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2.3 </a:t>
            </a:r>
            <a:r>
              <a:rPr lang="th-TH" sz="1400" b="1" dirty="0" smtClean="0"/>
              <a:t> </a:t>
            </a:r>
            <a:r>
              <a:rPr lang="th-TH" sz="1400" b="1" dirty="0" smtClean="0"/>
              <a:t>ลงทะเบียนเอกสาร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รับเอกสารเข้า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ส่งเอกสารออก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2528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2.3</a:t>
            </a:r>
            <a:r>
              <a:rPr lang="th-TH" sz="2000" b="1" dirty="0" smtClean="0"/>
              <a:t> ลงทะเบียนเอกสาร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19" y="716490"/>
            <a:ext cx="3103507" cy="52891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6145084" y="531524"/>
            <a:ext cx="1793633" cy="682662"/>
          </a:xfrm>
          <a:prstGeom prst="wedgeRoundRectCallout">
            <a:avLst>
              <a:gd name="adj1" fmla="val -57444"/>
              <a:gd name="adj2" fmla="val 78177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ต้องการส่งออกเอกสารทันที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683" y="1640852"/>
            <a:ext cx="3019085" cy="17297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080592" y="1193649"/>
            <a:ext cx="871634" cy="3172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938026" y="3527432"/>
            <a:ext cx="1450599" cy="3172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26169" y="3543116"/>
            <a:ext cx="1378881" cy="30155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941294" y="1561977"/>
            <a:ext cx="1763086" cy="610457"/>
          </a:xfrm>
          <a:prstGeom prst="wedgeRoundRectCallout">
            <a:avLst>
              <a:gd name="adj1" fmla="val 55695"/>
              <a:gd name="adj2" fmla="val 11899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ข้อมูลให้ครบถ้วน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9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1083423" y="3387467"/>
            <a:ext cx="1478828" cy="457201"/>
          </a:xfrm>
          <a:prstGeom prst="wedgeRoundRectCallout">
            <a:avLst>
              <a:gd name="adj1" fmla="val 73961"/>
              <a:gd name="adj2" fmla="val 2128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คลิกปุ่มลงทะเบียน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0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6238694" y="3543116"/>
            <a:ext cx="1700023" cy="682662"/>
          </a:xfrm>
          <a:prstGeom prst="wedgeRoundRectCallout">
            <a:avLst>
              <a:gd name="adj1" fmla="val -73956"/>
              <a:gd name="adj2" fmla="val -26333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คลิกปุ่มนี้กรณีต้องการเคลียร์ข้อมูลในฟิลด์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72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 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</a:t>
            </a:r>
            <a:r>
              <a:rPr lang="en-US" sz="1400" b="1" dirty="0"/>
              <a:t>4</a:t>
            </a:r>
            <a:r>
              <a:rPr lang="en-US" sz="1400" b="1" dirty="0" smtClean="0"/>
              <a:t> </a:t>
            </a:r>
            <a:r>
              <a:rPr lang="th-TH" sz="1400" b="1" dirty="0" smtClean="0"/>
              <a:t> รับเอกสารเข้า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ส่งเอกสารออก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622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84221" y="-99245"/>
            <a:ext cx="8945989" cy="49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</a:t>
            </a:r>
            <a:r>
              <a:rPr lang="en-US" sz="2000" b="1" dirty="0"/>
              <a:t>4</a:t>
            </a:r>
            <a:r>
              <a:rPr lang="en-US" sz="2000" b="1" dirty="0" smtClean="0"/>
              <a:t> </a:t>
            </a:r>
            <a:r>
              <a:rPr lang="th-TH" sz="2000" b="1" dirty="0" smtClean="0"/>
              <a:t>รับเอกสารเข้า</a:t>
            </a:r>
            <a:endParaRPr lang="th-TH" sz="2000" b="1" dirty="0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85" y="609599"/>
            <a:ext cx="3355260" cy="5655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954634" y="1362837"/>
            <a:ext cx="1804689" cy="610457"/>
          </a:xfrm>
          <a:prstGeom prst="wedgeRoundRectCallout">
            <a:avLst>
              <a:gd name="adj1" fmla="val 60178"/>
              <a:gd name="adj2" fmla="val 2395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1144808" y="2915924"/>
            <a:ext cx="1804689" cy="610457"/>
          </a:xfrm>
          <a:prstGeom prst="wedgeRoundRectCallout">
            <a:avLst>
              <a:gd name="adj1" fmla="val 48294"/>
              <a:gd name="adj2" fmla="val -14024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86431" y="1623240"/>
            <a:ext cx="3163357" cy="3052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59537" y="2250774"/>
            <a:ext cx="3163357" cy="3052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6015319" y="2879821"/>
            <a:ext cx="2060564" cy="682662"/>
          </a:xfrm>
          <a:prstGeom prst="wedgeRoundRectCallout">
            <a:avLst>
              <a:gd name="adj1" fmla="val -48287"/>
              <a:gd name="adj2" fmla="val -90680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ต้องการ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ยกเลิกการรับเข้าเอกสารนั้นๆ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59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 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รับเอกสารเข้า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2.5 </a:t>
            </a:r>
            <a:r>
              <a:rPr lang="th-TH" sz="1400" b="1" dirty="0" smtClean="0"/>
              <a:t> ส่งเอกสารออก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4055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4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2.5 </a:t>
            </a:r>
            <a:r>
              <a:rPr lang="th-TH" sz="2000" b="1" dirty="0" smtClean="0"/>
              <a:t>ส่งเอกสารออก</a:t>
            </a:r>
            <a:endParaRPr lang="th-TH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96" y="989025"/>
            <a:ext cx="2974181" cy="5015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3" y="740256"/>
            <a:ext cx="3283278" cy="5532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400737" y="3308308"/>
            <a:ext cx="1804689" cy="610457"/>
          </a:xfrm>
          <a:prstGeom prst="wedgeRoundRectCallout">
            <a:avLst>
              <a:gd name="adj1" fmla="val 48294"/>
              <a:gd name="adj2" fmla="val -14024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3645782" y="5731076"/>
            <a:ext cx="2060564" cy="682662"/>
          </a:xfrm>
          <a:prstGeom prst="wedgeRoundRectCallout">
            <a:avLst>
              <a:gd name="adj1" fmla="val 80056"/>
              <a:gd name="adj2" fmla="val 10436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คลิกปุ่มนี้กรณี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ต้องการ</a:t>
            </a:r>
            <a:r>
              <a:rPr lang="th-TH" sz="16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ยกเลิกการส่งออกเอกสารนั้นๆ</a:t>
            </a:r>
            <a:endParaRPr lang="en-US" sz="1600" dirty="0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84221" y="1222964"/>
            <a:ext cx="1060587" cy="1060485"/>
          </a:xfrm>
          <a:prstGeom prst="wedgeRoundRectCallout">
            <a:avLst>
              <a:gd name="adj1" fmla="val 66095"/>
              <a:gd name="adj2" fmla="val 2817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ระบุหรือสแกน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Barcode/QR Code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2871375" y="435027"/>
            <a:ext cx="1804689" cy="610457"/>
          </a:xfrm>
          <a:prstGeom prst="wedgeRoundRectCallout">
            <a:avLst>
              <a:gd name="adj1" fmla="val 7561"/>
              <a:gd name="adj2" fmla="val 10206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ระบบแสดงข้อมูลเอกสารลงในตาราง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3523129" y="3003079"/>
            <a:ext cx="1405264" cy="610457"/>
          </a:xfrm>
          <a:prstGeom prst="wedgeRoundRectCallout">
            <a:avLst>
              <a:gd name="adj1" fmla="val 56739"/>
              <a:gd name="adj2" fmla="val 97656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สแกน </a:t>
            </a:r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ณ.จุดส่งเอกสาร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84987" y="1880968"/>
            <a:ext cx="2865672" cy="2932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03081" y="2412348"/>
            <a:ext cx="2865672" cy="2932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23129" y="1366478"/>
            <a:ext cx="699548" cy="2932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06798" y="1606594"/>
            <a:ext cx="3096834" cy="40590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6503" y="6003273"/>
            <a:ext cx="427709" cy="2932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 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ลงทะเบียนเอกสาร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รับเอกสารเข้า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5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ส่งเอกสารออก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2.6 </a:t>
            </a:r>
            <a:r>
              <a:rPr lang="th-TH" sz="1400" b="1" dirty="0" smtClean="0"/>
              <a:t> ประวัติเอกสาร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1863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6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3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2.6 </a:t>
            </a:r>
            <a:r>
              <a:rPr lang="th-TH" sz="2000" b="1" dirty="0" smtClean="0"/>
              <a:t>ประวัติเอกสาร</a:t>
            </a:r>
            <a:endParaRPr lang="th-TH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0" y="759553"/>
            <a:ext cx="3150369" cy="5293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793267" y="2064782"/>
            <a:ext cx="1860979" cy="561013"/>
          </a:xfrm>
          <a:prstGeom prst="wedgeRoundRectCallout">
            <a:avLst>
              <a:gd name="adj1" fmla="val 66095"/>
              <a:gd name="adj2" fmla="val 2817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ระบุข้อมูลที่ต้องการค้นหา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82030" y="1459984"/>
            <a:ext cx="3087076" cy="26368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94094" y="4132731"/>
            <a:ext cx="528918" cy="2061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0" y="4649517"/>
            <a:ext cx="3021106" cy="14031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4392977" y="3505200"/>
            <a:ext cx="1138517" cy="472231"/>
          </a:xfrm>
          <a:prstGeom prst="wedgeRoundRectCallout">
            <a:avLst>
              <a:gd name="adj1" fmla="val -24104"/>
              <a:gd name="adj2" fmla="val 8202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คลิกปุ่มค้นหา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6198687" y="4649517"/>
            <a:ext cx="1250984" cy="550012"/>
          </a:xfrm>
          <a:prstGeom prst="wedgeRoundRectCallout">
            <a:avLst>
              <a:gd name="adj1" fmla="val -57175"/>
              <a:gd name="adj2" fmla="val 12189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ระบบแสดงข้อมูลในตาราง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39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2.1  </a:t>
            </a:r>
            <a:r>
              <a:rPr lang="th-TH" sz="1400" b="1" dirty="0" smtClean="0"/>
              <a:t>สมัครสมาชิก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2.2 </a:t>
            </a:r>
            <a:r>
              <a:rPr lang="th-TH" sz="1400" b="1" dirty="0" smtClean="0"/>
              <a:t> </a:t>
            </a:r>
            <a:r>
              <a:rPr lang="en-US" sz="1400" b="1" dirty="0" smtClean="0"/>
              <a:t>Login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2.3 </a:t>
            </a:r>
            <a:r>
              <a:rPr lang="th-TH" sz="1400" b="1" dirty="0" smtClean="0"/>
              <a:t> </a:t>
            </a:r>
            <a:r>
              <a:rPr lang="th-TH" sz="1400" b="1" dirty="0"/>
              <a:t>ลงทะเบียน</a:t>
            </a:r>
            <a:r>
              <a:rPr lang="th-TH" sz="1400" b="1" dirty="0" smtClean="0"/>
              <a:t>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2.4  </a:t>
            </a:r>
            <a:r>
              <a:rPr lang="th-TH" sz="1400" b="1" dirty="0"/>
              <a:t>รับเอกสาร</a:t>
            </a:r>
            <a:r>
              <a:rPr lang="th-TH" sz="1400" b="1" dirty="0" smtClean="0"/>
              <a:t>เข้า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2.5  </a:t>
            </a:r>
            <a:r>
              <a:rPr lang="th-TH" sz="1400" b="1" dirty="0"/>
              <a:t>ส่งเอกสาร</a:t>
            </a:r>
            <a:r>
              <a:rPr lang="th-TH" sz="1400" b="1" dirty="0" smtClean="0"/>
              <a:t>ออก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2.6 </a:t>
            </a:r>
            <a:r>
              <a:rPr lang="th-TH" sz="1400" b="1" dirty="0" smtClean="0"/>
              <a:t> </a:t>
            </a:r>
            <a:r>
              <a:rPr lang="th-TH" sz="1400" b="1" dirty="0" smtClean="0"/>
              <a:t>ประวัติ</a:t>
            </a:r>
            <a:r>
              <a:rPr lang="th-TH" sz="1400" b="1" dirty="0"/>
              <a:t>เอกสาร</a:t>
            </a:r>
            <a:endParaRPr lang="th-TH" sz="1400" b="1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Q&amp;A </a:t>
            </a:r>
            <a:r>
              <a:rPr lang="en-US" b="1" dirty="0" smtClean="0">
                <a:solidFill>
                  <a:schemeClr val="tx1"/>
                </a:solidFill>
              </a:rPr>
              <a:t>– </a:t>
            </a:r>
            <a:r>
              <a:rPr lang="th-TH" b="1" dirty="0" smtClean="0">
                <a:solidFill>
                  <a:schemeClr val="tx1"/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หน้าจอการใช้งานระบบ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2.2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Login</a:t>
            </a:r>
            <a:endParaRPr lang="th-TH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2.3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ลงทะเบียนเอกสาร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2.4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รับเอกสารเข้า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2.5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ส่งเอกสารออก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Q&amp;A </a:t>
            </a:r>
            <a:r>
              <a:rPr lang="en-US" b="1" dirty="0" smtClean="0">
                <a:solidFill>
                  <a:schemeClr val="tx1"/>
                </a:solidFill>
              </a:rPr>
              <a:t>- </a:t>
            </a:r>
            <a:r>
              <a:rPr lang="th-TH" b="1" dirty="0">
                <a:solidFill>
                  <a:schemeClr val="tx1"/>
                </a:solidFill>
              </a:rPr>
              <a:t>ทดลองใช้</a:t>
            </a:r>
            <a:r>
              <a:rPr lang="th-TH" b="1" dirty="0" smtClean="0">
                <a:solidFill>
                  <a:schemeClr val="tx1"/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2471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7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ลงทะเบียน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รับเอกสาร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เข้า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 ส่งเอกสาร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ออก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ทดลองใช้ระบบ</a:t>
            </a:r>
          </a:p>
          <a:p>
            <a:pPr>
              <a:lnSpc>
                <a:spcPct val="150000"/>
              </a:lnSpc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01713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653162"/>
              </p:ext>
            </p:extLst>
          </p:nvPr>
        </p:nvGraphicFramePr>
        <p:xfrm>
          <a:off x="128015" y="1175333"/>
          <a:ext cx="8902196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18805">
                  <a:extLst>
                    <a:ext uri="{9D8B030D-6E8A-4147-A177-3AD203B41FA5}">
                      <a16:colId xmlns:a16="http://schemas.microsoft.com/office/drawing/2014/main" xmlns="" val="1081257592"/>
                    </a:ext>
                  </a:extLst>
                </a:gridCol>
                <a:gridCol w="1387355">
                  <a:extLst>
                    <a:ext uri="{9D8B030D-6E8A-4147-A177-3AD203B41FA5}">
                      <a16:colId xmlns:a16="http://schemas.microsoft.com/office/drawing/2014/main" xmlns="" val="1715683426"/>
                    </a:ext>
                  </a:extLst>
                </a:gridCol>
                <a:gridCol w="1303273">
                  <a:extLst>
                    <a:ext uri="{9D8B030D-6E8A-4147-A177-3AD203B41FA5}">
                      <a16:colId xmlns:a16="http://schemas.microsoft.com/office/drawing/2014/main" xmlns="" val="511990361"/>
                    </a:ext>
                  </a:extLst>
                </a:gridCol>
                <a:gridCol w="1292763">
                  <a:extLst>
                    <a:ext uri="{9D8B030D-6E8A-4147-A177-3AD203B41FA5}">
                      <a16:colId xmlns:a16="http://schemas.microsoft.com/office/drawing/2014/main" xmlns="" val="1976757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Menu</a:t>
                      </a:r>
                      <a:endParaRPr lang="th-TH" sz="1400" dirty="0" smtClean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n-lt"/>
                        </a:rPr>
                        <a:t>Messenger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69103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1.</a:t>
                      </a:r>
                      <a:r>
                        <a:rPr lang="en-US" sz="1400" baseline="0" dirty="0" smtClean="0">
                          <a:latin typeface="+mn-lt"/>
                        </a:rPr>
                        <a:t> Login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8371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ลงทะเบียนเอกสารทั่วไป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8662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3.</a:t>
                      </a:r>
                      <a:r>
                        <a:rPr lang="en-US" sz="1400" baseline="0" dirty="0" smtClean="0">
                          <a:latin typeface="+mn-lt"/>
                        </a:rPr>
                        <a:t> </a:t>
                      </a:r>
                      <a:r>
                        <a:rPr lang="th-TH" sz="1400" baseline="0" dirty="0" smtClean="0">
                          <a:latin typeface="+mn-lt"/>
                        </a:rPr>
                        <a:t>รับเข้าเอกสาร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40810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4. </a:t>
                      </a:r>
                      <a:r>
                        <a:rPr lang="th-TH" sz="1400" dirty="0" smtClean="0">
                          <a:latin typeface="+mn-lt"/>
                        </a:rPr>
                        <a:t>ส่งออกเอกสาร</a:t>
                      </a:r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29197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+mn-lt"/>
                        </a:rPr>
                        <a:t>5. </a:t>
                      </a:r>
                      <a:r>
                        <a:rPr lang="th-TH" sz="1400" dirty="0" smtClean="0">
                          <a:latin typeface="+mn-lt"/>
                        </a:rPr>
                        <a:t>ประวัติเอกสาร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th-TH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03821347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597989"/>
            <a:ext cx="276860" cy="2768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1971607"/>
            <a:ext cx="276860" cy="27686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336081"/>
            <a:ext cx="276860" cy="2768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2715539"/>
            <a:ext cx="276860" cy="276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42" y="3080013"/>
            <a:ext cx="276860" cy="276860"/>
          </a:xfrm>
          <a:prstGeom prst="rect">
            <a:avLst/>
          </a:prstGeom>
        </p:spPr>
      </p:pic>
      <p:sp>
        <p:nvSpPr>
          <p:cNvPr id="12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1. P-Rex Authorization Matrix </a:t>
            </a:r>
            <a:endParaRPr lang="th-TH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36" y="3819524"/>
            <a:ext cx="1976394" cy="25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22288" y="1268608"/>
            <a:ext cx="7903106" cy="54154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/>
              <a:t>2.1  </a:t>
            </a:r>
            <a:r>
              <a:rPr lang="th-TH" sz="1400" b="1" dirty="0" smtClean="0"/>
              <a:t>สมัครสมาชิก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2.2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Login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ลงทะเบียน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 รับเอกสาร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เข้า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 </a:t>
            </a:r>
            <a:r>
              <a:rPr lang="th-TH" sz="1400" b="1" dirty="0">
                <a:solidFill>
                  <a:schemeClr val="bg1">
                    <a:lumMod val="75000"/>
                  </a:schemeClr>
                </a:solidFill>
              </a:rPr>
              <a:t>ส่งเอกสาร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ออก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22288" y="555138"/>
            <a:ext cx="8340725" cy="584136"/>
          </a:xfr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lIns="182880" tIns="91440"/>
          <a:lstStyle/>
          <a:p>
            <a:r>
              <a:rPr lang="en-US" sz="2400" dirty="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85919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76869" y="553841"/>
            <a:ext cx="8340725" cy="360040"/>
          </a:xfrm>
        </p:spPr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</a:t>
            </a:r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Training : </a:t>
            </a:r>
            <a:r>
              <a: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sz="2400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</a:t>
            </a:r>
            <a:r>
              <a:rPr lang="th-TH" sz="2000" b="1" dirty="0" smtClean="0"/>
              <a:t>สมัครสมาชิก</a:t>
            </a:r>
            <a:endParaRPr lang="th-TH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087" t="15162" r="21256" b="14314"/>
          <a:stretch/>
        </p:blipFill>
        <p:spPr>
          <a:xfrm>
            <a:off x="2663588" y="1570100"/>
            <a:ext cx="3469341" cy="4328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4071319" y="2698145"/>
            <a:ext cx="2651667" cy="410155"/>
          </a:xfrm>
          <a:prstGeom prst="wedgeRoundRectCallout">
            <a:avLst>
              <a:gd name="adj1" fmla="val -53732"/>
              <a:gd name="adj2" fmla="val 116926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คลิกเลือกกลุ่มผู้ใช้งาน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Messenger</a:t>
            </a:r>
            <a:endParaRPr lang="en-US" sz="2000" dirty="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5102124" y="3950134"/>
            <a:ext cx="2275829" cy="410155"/>
          </a:xfrm>
          <a:prstGeom prst="wedgeRoundRectCallout">
            <a:avLst>
              <a:gd name="adj1" fmla="val -53056"/>
              <a:gd name="adj2" fmla="val 14315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สมัครเข้าใช้งานระบบ</a:t>
            </a:r>
            <a:endParaRPr lang="en-US" sz="2000" dirty="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509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76869" y="553841"/>
            <a:ext cx="8340725" cy="360040"/>
          </a:xfrm>
        </p:spPr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</a:t>
            </a:r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Training : </a:t>
            </a:r>
            <a:r>
              <a: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sz="2400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2.1 </a:t>
            </a:r>
            <a:r>
              <a:rPr lang="th-TH" sz="2000" b="1" dirty="0" smtClean="0"/>
              <a:t>สมัครสมาชิก</a:t>
            </a:r>
            <a:endParaRPr lang="th-TH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518"/>
          <a:stretch/>
        </p:blipFill>
        <p:spPr>
          <a:xfrm>
            <a:off x="1799137" y="1012969"/>
            <a:ext cx="5516155" cy="5094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2146136" y="1770115"/>
            <a:ext cx="1027174" cy="531989"/>
          </a:xfrm>
          <a:prstGeom prst="wedgeRoundRectCallout">
            <a:avLst>
              <a:gd name="adj1" fmla="val 74305"/>
              <a:gd name="adj2" fmla="val 3799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ระบุข้อมูลให้ครบถ้วน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Rounded Rectangular Callout 13">
            <a:extLst>
              <a:ext uri="{FF2B5EF4-FFF2-40B4-BE49-F238E27FC236}">
                <a16:creationId xmlns:a16="http://schemas.microsoft.com/office/drawing/2014/main" xmlns="" id="{51AD024A-AD1A-4DD0-8AF2-BC5B0E0E6160}"/>
              </a:ext>
            </a:extLst>
          </p:cNvPr>
          <p:cNvSpPr/>
          <p:nvPr/>
        </p:nvSpPr>
        <p:spPr>
          <a:xfrm>
            <a:off x="2253712" y="5533271"/>
            <a:ext cx="1003139" cy="531805"/>
          </a:xfrm>
          <a:prstGeom prst="wedgeRoundRectCallout">
            <a:avLst>
              <a:gd name="adj1" fmla="val 72914"/>
              <a:gd name="adj2" fmla="val 1456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คลิกปุ่มสมัครสมาชิก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xmlns="" id="{51AD024A-AD1A-4DD0-8AF2-BC5B0E0E6160}"/>
              </a:ext>
            </a:extLst>
          </p:cNvPr>
          <p:cNvSpPr/>
          <p:nvPr/>
        </p:nvSpPr>
        <p:spPr>
          <a:xfrm>
            <a:off x="5278349" y="5020235"/>
            <a:ext cx="2135463" cy="432353"/>
          </a:xfrm>
          <a:prstGeom prst="wedgeRoundRectCallout">
            <a:avLst>
              <a:gd name="adj1" fmla="val -44712"/>
              <a:gd name="adj2" fmla="val 11699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ยกเลิก เพื่อปิดแบบฟอร์ม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348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22288" y="1268608"/>
            <a:ext cx="7903106" cy="54154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P-Rex Authorization Matrix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th-TH" b="1" dirty="0" smtClean="0">
                <a:solidFill>
                  <a:schemeClr val="tx1"/>
                </a:solidFill>
              </a:rPr>
              <a:t>หน้าจอการใช้งานระบบ </a:t>
            </a:r>
            <a:r>
              <a:rPr lang="en-US" b="1" dirty="0" smtClean="0">
                <a:solidFill>
                  <a:schemeClr val="tx1"/>
                </a:solidFill>
              </a:rPr>
              <a:t>P-Rex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2.1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สมัครสมาชิก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/>
              <a:t>2.2 </a:t>
            </a:r>
            <a:r>
              <a:rPr lang="th-TH" sz="1400" b="1" dirty="0" smtClean="0"/>
              <a:t> </a:t>
            </a:r>
            <a:r>
              <a:rPr lang="en-US" sz="1400" b="1" dirty="0" smtClean="0"/>
              <a:t>Login</a:t>
            </a:r>
            <a:endParaRPr lang="th-TH" sz="1400" b="1" dirty="0" smtClean="0"/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2.3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ลงทะเบียนเอกสาร</a:t>
            </a:r>
            <a:endParaRPr lang="en-US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รับเอกสารเข้า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2.5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ส่งเอกสารออก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chemeClr val="bg1">
                    <a:lumMod val="75000"/>
                  </a:schemeClr>
                </a:solidFill>
              </a:rPr>
              <a:t>2.6  </a:t>
            </a:r>
            <a:r>
              <a:rPr lang="th-TH" sz="1400" b="1" dirty="0" smtClean="0">
                <a:solidFill>
                  <a:schemeClr val="bg1">
                    <a:lumMod val="75000"/>
                  </a:schemeClr>
                </a:solidFill>
              </a:rPr>
              <a:t>ประวัติเอกสาร</a:t>
            </a:r>
            <a:endParaRPr lang="th-TH" sz="1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Q&amp;A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th-TH" b="1" dirty="0">
                <a:solidFill>
                  <a:schemeClr val="bg1">
                    <a:lumMod val="75000"/>
                  </a:schemeClr>
                </a:solidFill>
              </a:rPr>
              <a:t>ทดลองใช้</a:t>
            </a:r>
            <a:r>
              <a:rPr lang="th-TH" b="1" dirty="0" smtClean="0">
                <a:solidFill>
                  <a:schemeClr val="bg1">
                    <a:lumMod val="75000"/>
                  </a:schemeClr>
                </a:solidFill>
              </a:rPr>
              <a:t>ระบบ</a:t>
            </a: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th-TH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22288" y="555138"/>
            <a:ext cx="8340725" cy="58413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vert="horz" lIns="182880" tIns="9144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Topic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37874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ท้ายกระดาษ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DC54333-E550-894E-B2F1-12B36A76FE4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17"/>
          </p:nvPr>
        </p:nvSpPr>
        <p:spPr>
          <a:xfrm>
            <a:off x="476869" y="553841"/>
            <a:ext cx="8340725" cy="360040"/>
          </a:xfrm>
        </p:spPr>
        <p:txBody>
          <a:bodyPr/>
          <a:lstStyle/>
          <a:p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URL for </a:t>
            </a:r>
            <a:r>
              <a:rPr lang="en-US" sz="2400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Training : </a:t>
            </a:r>
            <a:r>
              <a:rPr lang="en-US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https://pttgwebtest3.pttgrp.com/PTT-Pre-Registration_qas/login.aspx</a:t>
            </a:r>
            <a: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th-TH" sz="2400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endParaRPr lang="th-TH" sz="2400" dirty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ตัวแทนวันที่ 1"/>
          <p:cNvSpPr>
            <a:spLocks noGrp="1"/>
          </p:cNvSpPr>
          <p:nvPr>
            <p:ph type="dt" sz="half" idx="12"/>
          </p:nvPr>
        </p:nvSpPr>
        <p:spPr>
          <a:xfrm>
            <a:off x="7791511" y="6554708"/>
            <a:ext cx="756909" cy="258668"/>
          </a:xfrm>
        </p:spPr>
        <p:txBody>
          <a:bodyPr/>
          <a:lstStyle/>
          <a:p>
            <a:r>
              <a:rPr lang="en-US" dirty="0" smtClean="0"/>
              <a:t>25/11/2019</a:t>
            </a:r>
            <a:endParaRPr lang="en-US" dirty="0"/>
          </a:p>
        </p:txBody>
      </p:sp>
      <p:sp>
        <p:nvSpPr>
          <p:cNvPr id="11" name="สี่เหลี่ยมผืนผ้า 4"/>
          <p:cNvSpPr/>
          <p:nvPr/>
        </p:nvSpPr>
        <p:spPr>
          <a:xfrm>
            <a:off x="84221" y="-99245"/>
            <a:ext cx="894598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2.</a:t>
            </a:r>
            <a:r>
              <a:rPr lang="en-US" sz="2000" b="1" dirty="0"/>
              <a:t>2</a:t>
            </a:r>
            <a:r>
              <a:rPr lang="en-US" sz="2000" b="1" dirty="0" smtClean="0"/>
              <a:t> </a:t>
            </a:r>
            <a:r>
              <a:rPr lang="en-US" sz="2000" b="1" dirty="0" smtClean="0"/>
              <a:t>Login</a:t>
            </a:r>
            <a:endParaRPr lang="th-TH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087" t="15162" r="21256" b="14314"/>
          <a:stretch/>
        </p:blipFill>
        <p:spPr>
          <a:xfrm>
            <a:off x="647079" y="1474135"/>
            <a:ext cx="3469341" cy="4328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1992056" y="3529217"/>
            <a:ext cx="2651667" cy="410155"/>
          </a:xfrm>
          <a:prstGeom prst="wedgeRoundRectCallout">
            <a:avLst>
              <a:gd name="adj1" fmla="val -48999"/>
              <a:gd name="adj2" fmla="val -119129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คลิกเลือกกลุ่มผู้ใช้งาน </a:t>
            </a:r>
            <a:r>
              <a:rPr lang="en-US" sz="2000" dirty="0" smtClean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Messenger</a:t>
            </a:r>
            <a:endParaRPr lang="en-US" sz="2000" dirty="0">
              <a:solidFill>
                <a:schemeClr val="tx2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63" y="1474135"/>
            <a:ext cx="3063167" cy="4328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ounded Rectangular Callout 13">
            <a:extLst>
              <a:ext uri="{FF2B5EF4-FFF2-40B4-BE49-F238E27FC236}">
                <a16:creationId xmlns:a16="http://schemas.microsoft.com/office/drawing/2014/main" xmlns="" id="{DAAC8F04-E7CB-4387-83C5-1C75BA17FD51}"/>
              </a:ext>
            </a:extLst>
          </p:cNvPr>
          <p:cNvSpPr/>
          <p:nvPr/>
        </p:nvSpPr>
        <p:spPr>
          <a:xfrm>
            <a:off x="4329952" y="5328244"/>
            <a:ext cx="1452283" cy="346415"/>
          </a:xfrm>
          <a:prstGeom prst="wedgeRoundRectCallout">
            <a:avLst>
              <a:gd name="adj1" fmla="val 30553"/>
              <a:gd name="adj2" fmla="val -11161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คลิกปุ่ม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เช้า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Rounded Rectangular Callout 13">
            <a:extLst>
              <a:ext uri="{FF2B5EF4-FFF2-40B4-BE49-F238E27FC236}">
                <a16:creationId xmlns:a16="http://schemas.microsoft.com/office/drawing/2014/main" xmlns="" id="{44F01996-65EC-4404-9405-DF571F311FC7}"/>
              </a:ext>
            </a:extLst>
          </p:cNvPr>
          <p:cNvSpPr/>
          <p:nvPr/>
        </p:nvSpPr>
        <p:spPr>
          <a:xfrm>
            <a:off x="7441225" y="2129732"/>
            <a:ext cx="1027174" cy="531989"/>
          </a:xfrm>
          <a:prstGeom prst="wedgeRoundRectCallout">
            <a:avLst>
              <a:gd name="adj1" fmla="val -50498"/>
              <a:gd name="adj2" fmla="val 8180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เลือกกลุ่มผู้ใช้งาน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Rounded Rectangular Callout 13">
            <a:extLst>
              <a:ext uri="{FF2B5EF4-FFF2-40B4-BE49-F238E27FC236}">
                <a16:creationId xmlns:a16="http://schemas.microsoft.com/office/drawing/2014/main" xmlns="" id="{51AD024A-AD1A-4DD0-8AF2-BC5B0E0E6160}"/>
              </a:ext>
            </a:extLst>
          </p:cNvPr>
          <p:cNvSpPr/>
          <p:nvPr/>
        </p:nvSpPr>
        <p:spPr>
          <a:xfrm>
            <a:off x="7619691" y="2870842"/>
            <a:ext cx="1230400" cy="531805"/>
          </a:xfrm>
          <a:prstGeom prst="wedgeRoundRectCallout">
            <a:avLst>
              <a:gd name="adj1" fmla="val -48652"/>
              <a:gd name="adj2" fmla="val 108967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อกหมายเลขโทรศัพท์</a:t>
            </a:r>
            <a:endParaRPr lang="en-US" sz="16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Rounded Rectangular Callout 13">
            <a:extLst>
              <a:ext uri="{FF2B5EF4-FFF2-40B4-BE49-F238E27FC236}">
                <a16:creationId xmlns:a16="http://schemas.microsoft.com/office/drawing/2014/main" xmlns="" id="{51AD024A-AD1A-4DD0-8AF2-BC5B0E0E6160}"/>
              </a:ext>
            </a:extLst>
          </p:cNvPr>
          <p:cNvSpPr/>
          <p:nvPr/>
        </p:nvSpPr>
        <p:spPr>
          <a:xfrm>
            <a:off x="7871287" y="3939372"/>
            <a:ext cx="896862" cy="531805"/>
          </a:xfrm>
          <a:prstGeom prst="wedgeRoundRectCallout">
            <a:avLst>
              <a:gd name="adj1" fmla="val -74596"/>
              <a:gd name="adj2" fmla="val 2662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r>
              <a:rPr lang="th-TH" sz="16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. </a:t>
            </a:r>
            <a:r>
              <a:rPr lang="th-TH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กรอก รหัสผ่าน</a:t>
            </a:r>
            <a:r>
              <a:rPr lang="en-US" sz="1600" dirty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31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T Digital Template 2017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DEF"/>
      </a:accent1>
      <a:accent2>
        <a:srgbClr val="ED1C24"/>
      </a:accent2>
      <a:accent3>
        <a:srgbClr val="1B1464"/>
      </a:accent3>
      <a:accent4>
        <a:srgbClr val="C8CACC"/>
      </a:accent4>
      <a:accent5>
        <a:srgbClr val="2E2F59"/>
      </a:accent5>
      <a:accent6>
        <a:srgbClr val="F05C69"/>
      </a:accent6>
      <a:hlink>
        <a:srgbClr val="0000FF"/>
      </a:hlink>
      <a:folHlink>
        <a:srgbClr val="FFFFFF"/>
      </a:folHlink>
    </a:clrScheme>
    <a:fontScheme name="Custom 6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60E38C7F492B4C81A38613E06A9ECF" ma:contentTypeVersion="5" ma:contentTypeDescription="Create a new document." ma:contentTypeScope="" ma:versionID="8cdccfbe84cdebb0e6979f2cbbdb5452">
  <xsd:schema xmlns:xsd="http://www.w3.org/2001/XMLSchema" xmlns:xs="http://www.w3.org/2001/XMLSchema" xmlns:p="http://schemas.microsoft.com/office/2006/metadata/properties" xmlns:ns2="fc673c09-0430-4252-9e9a-234d437bd02c" targetNamespace="http://schemas.microsoft.com/office/2006/metadata/properties" ma:root="true" ma:fieldsID="8082d9dfc20cb574f843b1d8b4dd159a" ns2:_="">
    <xsd:import namespace="fc673c09-0430-4252-9e9a-234d437bd02c"/>
    <xsd:element name="properties">
      <xsd:complexType>
        <xsd:sequence>
          <xsd:element name="documentManagement">
            <xsd:complexType>
              <xsd:all>
                <xsd:element ref="ns2:Phase" minOccurs="0"/>
                <xsd:element ref="ns2:Effective_x0020_Date" minOccurs="0"/>
                <xsd:element ref="ns2:View" minOccurs="0"/>
                <xsd:element ref="ns2:Number" minOccurs="0"/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673c09-0430-4252-9e9a-234d437bd02c" elementFormDefault="qualified">
    <xsd:import namespace="http://schemas.microsoft.com/office/2006/documentManagement/types"/>
    <xsd:import namespace="http://schemas.microsoft.com/office/infopath/2007/PartnerControls"/>
    <xsd:element name="Phase" ma:index="8" nillable="true" ma:displayName="Phase" ma:internalName="Phase">
      <xsd:simpleType>
        <xsd:restriction base="dms:Text">
          <xsd:maxLength value="255"/>
        </xsd:restriction>
      </xsd:simpleType>
    </xsd:element>
    <xsd:element name="Effective_x0020_Date" ma:index="9" nillable="true" ma:displayName="Effective Date" ma:format="DateOnly" ma:internalName="Effective_x0020_Date">
      <xsd:simpleType>
        <xsd:restriction base="dms:DateTime"/>
      </xsd:simpleType>
    </xsd:element>
    <xsd:element name="View" ma:index="10" nillable="true" ma:displayName="View" ma:default="Project Management" ma:format="Dropdown" ma:internalName="View">
      <xsd:simpleType>
        <xsd:restriction base="dms:Choice">
          <xsd:enumeration value="Project Management"/>
          <xsd:enumeration value="SAP Product Development Template"/>
          <xsd:enumeration value="Non SAP Product Development Template"/>
          <xsd:enumeration value="Infrastructure Product Development Template"/>
          <xsd:enumeration value="SAP Product Development Sample"/>
          <xsd:enumeration value="Non SAP Product Development Sample"/>
          <xsd:enumeration value="Infrastructure Product Development Sample"/>
          <xsd:enumeration value="Reference"/>
        </xsd:restriction>
      </xsd:simpleType>
    </xsd:element>
    <xsd:element name="Number" ma:index="11" nillable="true" ma:displayName="Number" ma:internalName="Number">
      <xsd:simpleType>
        <xsd:restriction base="dms:Text">
          <xsd:maxLength value="255"/>
        </xsd:restriction>
      </xsd:simpleType>
    </xsd:element>
    <xsd:element name="Description0" ma:index="12" nillable="true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ase xmlns="fc673c09-0430-4252-9e9a-234d437bd02c">Project Mornitoring and Control</Phase>
    <Effective_x0020_Date xmlns="fc673c09-0430-4252-9e9a-234d437bd02c">2018-07-23T17:00:00+00:00</Effective_x0020_Date>
    <Number xmlns="fc673c09-0430-4252-9e9a-234d437bd02c" xsi:nil="true"/>
    <Description0 xmlns="fc673c09-0430-4252-9e9a-234d437bd02c">Project Progress Report</Description0>
    <View xmlns="fc673c09-0430-4252-9e9a-234d437bd02c">Project Management</View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FEA06A-56B1-4517-95FD-AD6A1CDB1E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673c09-0430-4252-9e9a-234d437bd0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5BE8D-C122-416F-AC77-870AD89687F8}">
  <ds:schemaRefs>
    <ds:schemaRef ds:uri="http://schemas.microsoft.com/office/infopath/2007/PartnerControls"/>
    <ds:schemaRef ds:uri="http://schemas.microsoft.com/office/2006/documentManagement/types"/>
    <ds:schemaRef ds:uri="fc673c09-0430-4252-9e9a-234d437bd02c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6FCD47-8CB4-4EF6-B536-93A9FE11F4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6891</TotalTime>
  <Words>669</Words>
  <Application>Microsoft Office PowerPoint</Application>
  <PresentationFormat>On-screen Show (4:3)</PresentationFormat>
  <Paragraphs>221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Cordia New</vt:lpstr>
      <vt:lpstr>Keep Calm Med</vt:lpstr>
      <vt:lpstr>Tahoma</vt:lpstr>
      <vt:lpstr>PTT Digital Template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Jarunan Pantunoy</dc:creator>
  <cp:lastModifiedBy>nite chanikan</cp:lastModifiedBy>
  <cp:revision>574</cp:revision>
  <dcterms:modified xsi:type="dcterms:W3CDTF">2019-11-24T06:48:22Z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0x0101002F60E38C7F492B4C81A38613E06A9ECF</vt:lpwstr>
  </property>
  <property fmtid="{D5CDD505-2E9C-101B-9397-08002B2CF9AE}" pid="3" name="TemplateUrl">
    <vt:lpwstr/>
  </property>
</Properties>
</file>